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99" r:id="rId4"/>
    <p:sldId id="290" r:id="rId5"/>
    <p:sldId id="291" r:id="rId6"/>
    <p:sldId id="292" r:id="rId7"/>
    <p:sldId id="293" r:id="rId8"/>
    <p:sldId id="294" r:id="rId9"/>
    <p:sldId id="295" r:id="rId10"/>
    <p:sldId id="257" r:id="rId11"/>
    <p:sldId id="298" r:id="rId12"/>
    <p:sldId id="296" r:id="rId13"/>
    <p:sldId id="300" r:id="rId14"/>
    <p:sldId id="297" r:id="rId15"/>
    <p:sldId id="304" r:id="rId16"/>
    <p:sldId id="305" r:id="rId17"/>
    <p:sldId id="301" r:id="rId18"/>
    <p:sldId id="302" r:id="rId19"/>
    <p:sldId id="303"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p:cViewPr varScale="1">
        <p:scale>
          <a:sx n="79" d="100"/>
          <a:sy n="79" d="100"/>
        </p:scale>
        <p:origin x="3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1B1DC2-FFB1-42C8-A1A4-41A4D7B7735D}" type="datetimeFigureOut">
              <a:rPr lang="en-GB" smtClean="0"/>
              <a:t>27/01/2019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160136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1B1DC2-FFB1-42C8-A1A4-41A4D7B7735D}" type="datetimeFigureOut">
              <a:rPr lang="en-GB" smtClean="0"/>
              <a:t>27/01/2019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201979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1B1DC2-FFB1-42C8-A1A4-41A4D7B7735D}" type="datetimeFigureOut">
              <a:rPr lang="en-GB" smtClean="0"/>
              <a:t>27/01/2019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143667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1B1DC2-FFB1-42C8-A1A4-41A4D7B7735D}" type="datetimeFigureOut">
              <a:rPr lang="en-GB" smtClean="0"/>
              <a:t>27/01/2019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158213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B1DC2-FFB1-42C8-A1A4-41A4D7B7735D}" type="datetimeFigureOut">
              <a:rPr lang="en-GB" smtClean="0"/>
              <a:t>27/01/2019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237954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1B1DC2-FFB1-42C8-A1A4-41A4D7B7735D}" type="datetimeFigureOut">
              <a:rPr lang="en-GB" smtClean="0"/>
              <a:t>27/01/2019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231825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1B1DC2-FFB1-42C8-A1A4-41A4D7B7735D}" type="datetimeFigureOut">
              <a:rPr lang="en-GB" smtClean="0"/>
              <a:t>27/01/2019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297626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1B1DC2-FFB1-42C8-A1A4-41A4D7B7735D}" type="datetimeFigureOut">
              <a:rPr lang="en-GB" smtClean="0"/>
              <a:t>27/01/2019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323477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B1DC2-FFB1-42C8-A1A4-41A4D7B7735D}" type="datetimeFigureOut">
              <a:rPr lang="en-GB" smtClean="0"/>
              <a:t>27/01/2019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405590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B1DC2-FFB1-42C8-A1A4-41A4D7B7735D}" type="datetimeFigureOut">
              <a:rPr lang="en-GB" smtClean="0"/>
              <a:t>27/01/2019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250444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B1DC2-FFB1-42C8-A1A4-41A4D7B7735D}" type="datetimeFigureOut">
              <a:rPr lang="en-GB" smtClean="0"/>
              <a:t>27/01/2019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0359AF-ED99-4833-B1A0-38E062EA681B}" type="slidenum">
              <a:rPr lang="en-GB" smtClean="0"/>
              <a:t>‹#›</a:t>
            </a:fld>
            <a:endParaRPr lang="en-GB"/>
          </a:p>
        </p:txBody>
      </p:sp>
    </p:spTree>
    <p:extLst>
      <p:ext uri="{BB962C8B-B14F-4D97-AF65-F5344CB8AC3E}">
        <p14:creationId xmlns:p14="http://schemas.microsoft.com/office/powerpoint/2010/main" val="380320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B1DC2-FFB1-42C8-A1A4-41A4D7B7735D}" type="datetimeFigureOut">
              <a:rPr lang="en-GB" smtClean="0"/>
              <a:t>27/01/2019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359AF-ED99-4833-B1A0-38E062EA681B}" type="slidenum">
              <a:rPr lang="en-GB" smtClean="0"/>
              <a:t>‹#›</a:t>
            </a:fld>
            <a:endParaRPr lang="en-GB"/>
          </a:p>
        </p:txBody>
      </p:sp>
    </p:spTree>
    <p:extLst>
      <p:ext uri="{BB962C8B-B14F-4D97-AF65-F5344CB8AC3E}">
        <p14:creationId xmlns:p14="http://schemas.microsoft.com/office/powerpoint/2010/main" val="361334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277" y="0"/>
            <a:ext cx="10335446" cy="6858000"/>
          </a:xfrm>
        </p:spPr>
      </p:pic>
    </p:spTree>
    <p:extLst>
      <p:ext uri="{BB962C8B-B14F-4D97-AF65-F5344CB8AC3E}">
        <p14:creationId xmlns:p14="http://schemas.microsoft.com/office/powerpoint/2010/main" val="292217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1996440" y="1345253"/>
            <a:ext cx="8838425" cy="4787273"/>
          </a:xfrm>
          <a:prstGeom prst="rect">
            <a:avLst/>
          </a:prstGeom>
          <a:noFill/>
        </p:spPr>
        <p:txBody>
          <a:bodyPr wrap="square" rtlCol="0">
            <a:spAutoFit/>
          </a:bodyPr>
          <a:lstStyle/>
          <a:p>
            <a:pPr marL="514350" indent="-514350" algn="ctr">
              <a:buAutoNum type="arabicPeriod" startAt="2"/>
            </a:pPr>
            <a:r>
              <a:rPr lang="en-GB" sz="3600" b="1" dirty="0" smtClean="0">
                <a:solidFill>
                  <a:srgbClr val="FFFF9F"/>
                </a:solidFill>
              </a:rPr>
              <a:t>Prayer and Thanksgiving</a:t>
            </a:r>
          </a:p>
          <a:p>
            <a:pPr marL="514350" indent="-514350" algn="ctr">
              <a:buAutoNum type="arabicPeriod" startAt="2"/>
            </a:pPr>
            <a:endParaRPr lang="en-GB" sz="2800" dirty="0">
              <a:solidFill>
                <a:schemeClr val="bg1"/>
              </a:solidFill>
            </a:endParaRPr>
          </a:p>
          <a:p>
            <a:pPr algn="ctr">
              <a:lnSpc>
                <a:spcPct val="107000"/>
              </a:lnSpc>
              <a:spcAft>
                <a:spcPts val="800"/>
              </a:spcAft>
            </a:pPr>
            <a:r>
              <a:rPr lang="en-GB" sz="2400" dirty="0">
                <a:solidFill>
                  <a:srgbClr val="FFFF9F"/>
                </a:solidFill>
                <a:latin typeface="Arial" panose="020B0604020202020204" pitchFamily="34" charset="0"/>
                <a:ea typeface="Calibri" panose="020F0502020204030204" pitchFamily="34" charset="0"/>
                <a:cs typeface="Times New Roman" panose="02020603050405020304" pitchFamily="18" charset="0"/>
              </a:rPr>
              <a:t>“He got down on his knees three times a day and prayed and gave thanks before his God as he had done previously.”</a:t>
            </a:r>
            <a:endParaRPr lang="en-GB" sz="2000" dirty="0">
              <a:solidFill>
                <a:srgbClr val="FFFF9F"/>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solidFill>
                  <a:srgbClr val="FFFF9F"/>
                </a:solidFill>
                <a:latin typeface="Arial" panose="020B0604020202020204" pitchFamily="34" charset="0"/>
                <a:ea typeface="Calibri" panose="020F0502020204030204" pitchFamily="34" charset="0"/>
                <a:cs typeface="Times New Roman" panose="02020603050405020304" pitchFamily="18" charset="0"/>
              </a:rPr>
              <a:t>Daniel </a:t>
            </a:r>
            <a:r>
              <a:rPr lang="en-GB" sz="2400" dirty="0" smtClean="0">
                <a:solidFill>
                  <a:srgbClr val="FFFF9F"/>
                </a:solidFill>
                <a:latin typeface="Arial" panose="020B0604020202020204" pitchFamily="34" charset="0"/>
                <a:ea typeface="Calibri" panose="020F0502020204030204" pitchFamily="34" charset="0"/>
                <a:cs typeface="Times New Roman" panose="02020603050405020304" pitchFamily="18" charset="0"/>
              </a:rPr>
              <a:t>6:10</a:t>
            </a:r>
          </a:p>
          <a:p>
            <a:pPr algn="ctr">
              <a:lnSpc>
                <a:spcPct val="107000"/>
              </a:lnSpc>
              <a:spcAft>
                <a:spcPts val="800"/>
              </a:spcAft>
            </a:pPr>
            <a:endParaRPr lang="en-GB" sz="2400" dirty="0">
              <a:solidFill>
                <a:srgbClr val="FFFF9F"/>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smtClean="0">
                <a:solidFill>
                  <a:srgbClr val="FFFF9F"/>
                </a:solidFill>
                <a:latin typeface="Arial" panose="020B0604020202020204" pitchFamily="34" charset="0"/>
                <a:ea typeface="Calibri" panose="020F0502020204030204" pitchFamily="34" charset="0"/>
                <a:cs typeface="Times New Roman" panose="02020603050405020304" pitchFamily="18" charset="0"/>
              </a:rPr>
              <a:t>“I stop to praise you seven times a day, all because your ways are perfect!”</a:t>
            </a:r>
          </a:p>
          <a:p>
            <a:pPr algn="ctr">
              <a:lnSpc>
                <a:spcPct val="107000"/>
              </a:lnSpc>
              <a:spcAft>
                <a:spcPts val="800"/>
              </a:spcAft>
            </a:pPr>
            <a:r>
              <a:rPr lang="en-GB" sz="2400" dirty="0" smtClean="0">
                <a:solidFill>
                  <a:srgbClr val="FFFF9F"/>
                </a:solidFill>
                <a:latin typeface="Arial" panose="020B0604020202020204" pitchFamily="34" charset="0"/>
                <a:ea typeface="Calibri" panose="020F0502020204030204" pitchFamily="34" charset="0"/>
                <a:cs typeface="Times New Roman" panose="02020603050405020304" pitchFamily="18" charset="0"/>
              </a:rPr>
              <a:t>Psalm 119:164</a:t>
            </a:r>
            <a:endParaRPr lang="en-GB" sz="2000" dirty="0">
              <a:solidFill>
                <a:srgbClr val="FFFF9F"/>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GB" sz="2800" dirty="0">
              <a:solidFill>
                <a:schemeClr val="bg1"/>
              </a:solidFill>
            </a:endParaRPr>
          </a:p>
        </p:txBody>
      </p:sp>
    </p:spTree>
    <p:extLst>
      <p:ext uri="{BB962C8B-B14F-4D97-AF65-F5344CB8AC3E}">
        <p14:creationId xmlns:p14="http://schemas.microsoft.com/office/powerpoint/2010/main" val="60359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3600" y="365125"/>
            <a:ext cx="5410200" cy="6066155"/>
          </a:xfrm>
        </p:spPr>
        <p:txBody>
          <a:bodyPr>
            <a:noAutofit/>
          </a:bodyPr>
          <a:lstStyle/>
          <a:p>
            <a:pPr algn="ctr"/>
            <a:r>
              <a:rPr lang="en-GB" sz="2800" dirty="0">
                <a:solidFill>
                  <a:schemeClr val="bg1"/>
                </a:solidFill>
                <a:latin typeface="Impact" panose="020B0806030902050204" pitchFamily="34" charset="0"/>
              </a:rPr>
              <a:t>Don’t worry about anything; instead, pray about everything. Tell God what you need, and thank him for all he has done. Then you will experience God’s peace, which exceeds anything we can understand. His peace will guard your hearts and minds as you live in Christ Jesus.</a:t>
            </a:r>
            <a:br>
              <a:rPr lang="en-GB" sz="2800" dirty="0">
                <a:solidFill>
                  <a:schemeClr val="bg1"/>
                </a:solidFill>
                <a:latin typeface="Impact" panose="020B0806030902050204" pitchFamily="34" charset="0"/>
              </a:rPr>
            </a:br>
            <a:r>
              <a:rPr lang="en-GB" sz="2800" dirty="0">
                <a:solidFill>
                  <a:schemeClr val="bg1"/>
                </a:solidFill>
                <a:latin typeface="Impact" panose="020B0806030902050204" pitchFamily="34" charset="0"/>
              </a:rPr>
              <a:t>(</a:t>
            </a:r>
            <a:r>
              <a:rPr lang="en-GB" sz="2800" dirty="0" err="1">
                <a:solidFill>
                  <a:schemeClr val="bg1"/>
                </a:solidFill>
                <a:latin typeface="Impact" panose="020B0806030902050204" pitchFamily="34" charset="0"/>
              </a:rPr>
              <a:t>Php</a:t>
            </a:r>
            <a:r>
              <a:rPr lang="en-GB" sz="2800" dirty="0">
                <a:solidFill>
                  <a:schemeClr val="bg1"/>
                </a:solidFill>
                <a:latin typeface="Impact" panose="020B0806030902050204" pitchFamily="34" charset="0"/>
              </a:rPr>
              <a:t> 4:6-7)</a:t>
            </a:r>
            <a:r>
              <a:rPr lang="en-GB" sz="2800" b="1" dirty="0">
                <a:solidFill>
                  <a:schemeClr val="bg1"/>
                </a:solidFill>
                <a:latin typeface="Impact" panose="020B0806030902050204" pitchFamily="34" charset="0"/>
              </a:rPr>
              <a:t/>
            </a:r>
            <a:br>
              <a:rPr lang="en-GB" sz="2800" b="1" dirty="0">
                <a:solidFill>
                  <a:schemeClr val="bg1"/>
                </a:solidFill>
                <a:latin typeface="Impact" panose="020B0806030902050204" pitchFamily="34" charset="0"/>
              </a:rPr>
            </a:br>
            <a:r>
              <a:rPr lang="x-none" sz="2800" b="1" dirty="0">
                <a:solidFill>
                  <a:srgbClr val="FF0000"/>
                </a:solidFill>
                <a:latin typeface="Impact" panose="020B0806030902050204" pitchFamily="34" charset="0"/>
              </a:rPr>
              <a:t/>
            </a:r>
            <a:br>
              <a:rPr lang="x-none" sz="2800" b="1" dirty="0">
                <a:solidFill>
                  <a:srgbClr val="FF0000"/>
                </a:solidFill>
                <a:latin typeface="Impact" panose="020B0806030902050204" pitchFamily="34" charset="0"/>
              </a:rPr>
            </a:br>
            <a:endParaRPr lang="en-GB" sz="2800" b="1" dirty="0">
              <a:solidFill>
                <a:srgbClr val="FF0000"/>
              </a:solidFill>
              <a:latin typeface="Impact" panose="020B080603090205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274" y="167005"/>
            <a:ext cx="4254606" cy="6381909"/>
          </a:xfrm>
        </p:spPr>
      </p:pic>
    </p:spTree>
    <p:extLst>
      <p:ext uri="{BB962C8B-B14F-4D97-AF65-F5344CB8AC3E}">
        <p14:creationId xmlns:p14="http://schemas.microsoft.com/office/powerpoint/2010/main" val="3191868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1996440" y="1345253"/>
            <a:ext cx="8838425" cy="2800767"/>
          </a:xfrm>
          <a:prstGeom prst="rect">
            <a:avLst/>
          </a:prstGeom>
          <a:noFill/>
        </p:spPr>
        <p:txBody>
          <a:bodyPr wrap="square" rtlCol="0">
            <a:spAutoFit/>
          </a:bodyPr>
          <a:lstStyle/>
          <a:p>
            <a:pPr marL="514350" indent="-514350" algn="ctr">
              <a:buAutoNum type="arabicPeriod" startAt="2"/>
            </a:pPr>
            <a:r>
              <a:rPr lang="en-GB" sz="3600" b="1" dirty="0" smtClean="0">
                <a:solidFill>
                  <a:srgbClr val="FFFF9F"/>
                </a:solidFill>
              </a:rPr>
              <a:t>Prayer and Thanksgiving</a:t>
            </a:r>
          </a:p>
          <a:p>
            <a:pPr marL="514350" indent="-514350" algn="ctr">
              <a:buAutoNum type="arabicPeriod" startAt="2"/>
            </a:pPr>
            <a:endParaRPr lang="en-GB" sz="2800" dirty="0">
              <a:solidFill>
                <a:srgbClr val="FFFF9F"/>
              </a:solidFill>
            </a:endParaRPr>
          </a:p>
          <a:p>
            <a:pPr algn="ctr"/>
            <a:r>
              <a:rPr lang="en-GB" sz="2800" dirty="0" smtClean="0">
                <a:solidFill>
                  <a:srgbClr val="FFFF9F"/>
                </a:solidFill>
              </a:rPr>
              <a:t>“</a:t>
            </a:r>
            <a:r>
              <a:rPr lang="en-GB" sz="2800" dirty="0">
                <a:solidFill>
                  <a:srgbClr val="FFFF9F"/>
                </a:solidFill>
              </a:rPr>
              <a:t>I am the vine; you are the branches.  Whoever abides in me and I in him, he it is that bears much fruit, for apart from me you can do nothing.” </a:t>
            </a:r>
            <a:endParaRPr lang="en-GB" sz="2800" dirty="0" smtClean="0">
              <a:solidFill>
                <a:srgbClr val="FFFF9F"/>
              </a:solidFill>
            </a:endParaRPr>
          </a:p>
          <a:p>
            <a:pPr algn="ctr"/>
            <a:r>
              <a:rPr lang="en-GB" sz="2800" dirty="0" smtClean="0">
                <a:solidFill>
                  <a:srgbClr val="FFFF9F"/>
                </a:solidFill>
              </a:rPr>
              <a:t>John 15:5 </a:t>
            </a:r>
            <a:endParaRPr lang="en-GB" sz="2800" dirty="0">
              <a:solidFill>
                <a:srgbClr val="FFFF9F"/>
              </a:solidFill>
            </a:endParaRPr>
          </a:p>
        </p:txBody>
      </p:sp>
    </p:spTree>
    <p:extLst>
      <p:ext uri="{BB962C8B-B14F-4D97-AF65-F5344CB8AC3E}">
        <p14:creationId xmlns:p14="http://schemas.microsoft.com/office/powerpoint/2010/main" val="4204421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solidFill>
                  <a:schemeClr val="bg1"/>
                </a:solidFill>
                <a:latin typeface="Fugaz One" pitchFamily="2" charset="0"/>
              </a:rPr>
              <a:t>3.  100%</a:t>
            </a:r>
            <a:endParaRPr lang="en-GB" sz="6000" b="1" dirty="0">
              <a:solidFill>
                <a:schemeClr val="bg1"/>
              </a:solidFill>
              <a:latin typeface="Fugaz One" pitchFamily="2" charset="0"/>
            </a:endParaRPr>
          </a:p>
        </p:txBody>
      </p:sp>
      <p:sp>
        <p:nvSpPr>
          <p:cNvPr id="3" name="Content Placeholder 2"/>
          <p:cNvSpPr>
            <a:spLocks noGrp="1"/>
          </p:cNvSpPr>
          <p:nvPr>
            <p:ph idx="1"/>
          </p:nvPr>
        </p:nvSpPr>
        <p:spPr>
          <a:xfrm>
            <a:off x="838200" y="4998721"/>
            <a:ext cx="10515600" cy="1859279"/>
          </a:xfrm>
        </p:spPr>
        <p:txBody>
          <a:bodyPr>
            <a:normAutofit fontScale="92500" lnSpcReduction="10000"/>
          </a:bodyPr>
          <a:lstStyle/>
          <a:p>
            <a:pPr marL="0" indent="0" algn="ctr">
              <a:buNone/>
            </a:pPr>
            <a:r>
              <a:rPr lang="en-GB" b="1" i="1" dirty="0">
                <a:solidFill>
                  <a:schemeClr val="bg1"/>
                </a:solidFill>
              </a:rPr>
              <a:t>“</a:t>
            </a:r>
            <a:r>
              <a:rPr lang="x-none" b="1" i="1" dirty="0">
                <a:solidFill>
                  <a:schemeClr val="bg1"/>
                </a:solidFill>
              </a:rPr>
              <a:t>Whatever you do, work at it with all your heart, as though you were working for the Lord and not for people. Remember that the Lord will give you as a reward what he has kept for his people. For Christ is the real Master you serve.</a:t>
            </a:r>
            <a:r>
              <a:rPr lang="en-GB" b="1" i="1" dirty="0">
                <a:solidFill>
                  <a:schemeClr val="bg1"/>
                </a:solidFill>
              </a:rPr>
              <a:t>”</a:t>
            </a:r>
            <a:endParaRPr lang="en-GB" b="1" dirty="0">
              <a:solidFill>
                <a:schemeClr val="bg1"/>
              </a:solidFill>
            </a:endParaRPr>
          </a:p>
          <a:p>
            <a:pPr marL="0" indent="0" algn="ctr">
              <a:buNone/>
            </a:pPr>
            <a:r>
              <a:rPr lang="x-none" b="1" i="1" dirty="0">
                <a:solidFill>
                  <a:schemeClr val="bg1"/>
                </a:solidFill>
              </a:rPr>
              <a:t>(Col 3:23-24)</a:t>
            </a:r>
            <a:endParaRPr lang="en-GB" b="1" dirty="0">
              <a:solidFill>
                <a:schemeClr val="bg1"/>
              </a:solidFill>
            </a:endParaRPr>
          </a:p>
          <a:p>
            <a:pPr marL="0" indent="0">
              <a:buNone/>
            </a:pPr>
            <a:endParaRPr lang="en-GB" dirty="0"/>
          </a:p>
        </p:txBody>
      </p:sp>
    </p:spTree>
    <p:extLst>
      <p:ext uri="{BB962C8B-B14F-4D97-AF65-F5344CB8AC3E}">
        <p14:creationId xmlns:p14="http://schemas.microsoft.com/office/powerpoint/2010/main" val="195585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9225"/>
            <a:ext cx="10515600" cy="4351338"/>
          </a:xfrm>
        </p:spPr>
        <p:txBody>
          <a:bodyPr>
            <a:normAutofit/>
          </a:bodyPr>
          <a:lstStyle/>
          <a:p>
            <a:pPr marL="0" indent="0" algn="ctr">
              <a:buNone/>
            </a:pPr>
            <a:r>
              <a:rPr lang="en-GB" sz="3200" b="1" dirty="0">
                <a:solidFill>
                  <a:schemeClr val="bg1"/>
                </a:solidFill>
                <a:latin typeface="Permanent Marker" panose="02000000000000000000" pitchFamily="2" charset="0"/>
                <a:ea typeface="Permanent Marker" panose="02000000000000000000" pitchFamily="2" charset="0"/>
              </a:rPr>
              <a:t>“</a:t>
            </a:r>
            <a:r>
              <a:rPr lang="x-none" sz="3200" b="1" dirty="0">
                <a:solidFill>
                  <a:schemeClr val="bg1"/>
                </a:solidFill>
                <a:latin typeface="Permanent Marker" panose="02000000000000000000" pitchFamily="2" charset="0"/>
                <a:ea typeface="Permanent Marker" panose="02000000000000000000" pitchFamily="2" charset="0"/>
              </a:rPr>
              <a:t>Whatever you do, work at it with all your </a:t>
            </a:r>
            <a:r>
              <a:rPr lang="x-none" sz="3200" b="1" dirty="0" smtClean="0">
                <a:solidFill>
                  <a:schemeClr val="bg1"/>
                </a:solidFill>
                <a:latin typeface="Permanent Marker" panose="02000000000000000000" pitchFamily="2" charset="0"/>
                <a:ea typeface="Permanent Marker" panose="02000000000000000000" pitchFamily="2" charset="0"/>
              </a:rPr>
              <a:t>heart</a:t>
            </a:r>
            <a:r>
              <a:rPr lang="en-GB" sz="3200" b="1" dirty="0" smtClean="0">
                <a:solidFill>
                  <a:schemeClr val="bg1"/>
                </a:solidFill>
                <a:latin typeface="Permanent Marker" panose="02000000000000000000" pitchFamily="2" charset="0"/>
                <a:ea typeface="Permanent Marker" panose="02000000000000000000" pitchFamily="2" charset="0"/>
              </a:rPr>
              <a:t>…”</a:t>
            </a:r>
            <a:r>
              <a:rPr lang="x-none" sz="3200" b="1" dirty="0" smtClean="0">
                <a:solidFill>
                  <a:schemeClr val="bg1"/>
                </a:solidFill>
                <a:latin typeface="Permanent Marker" panose="02000000000000000000" pitchFamily="2" charset="0"/>
                <a:ea typeface="Permanent Marker" panose="02000000000000000000" pitchFamily="2" charset="0"/>
              </a:rPr>
              <a:t> </a:t>
            </a:r>
            <a:endParaRPr lang="en-GB" sz="3200" b="1" dirty="0">
              <a:solidFill>
                <a:schemeClr val="bg1"/>
              </a:solidFill>
              <a:latin typeface="Permanent Marker" panose="02000000000000000000" pitchFamily="2" charset="0"/>
              <a:ea typeface="Permanent Marker" panose="02000000000000000000" pitchFamily="2" charset="0"/>
            </a:endParaRPr>
          </a:p>
        </p:txBody>
      </p:sp>
      <p:sp>
        <p:nvSpPr>
          <p:cNvPr id="5" name="TextBox 4"/>
          <p:cNvSpPr txBox="1"/>
          <p:nvPr/>
        </p:nvSpPr>
        <p:spPr>
          <a:xfrm>
            <a:off x="274320" y="4389120"/>
            <a:ext cx="11186160" cy="2246769"/>
          </a:xfrm>
          <a:prstGeom prst="rect">
            <a:avLst/>
          </a:prstGeom>
          <a:noFill/>
        </p:spPr>
        <p:txBody>
          <a:bodyPr wrap="square" rtlCol="0">
            <a:spAutoFit/>
          </a:bodyPr>
          <a:lstStyle/>
          <a:p>
            <a:r>
              <a:rPr lang="en-GB" sz="2800" dirty="0">
                <a:solidFill>
                  <a:srgbClr val="FF0000"/>
                </a:solidFill>
                <a:latin typeface="Permanent Marker" panose="02000000000000000000" pitchFamily="2" charset="0"/>
                <a:ea typeface="Permanent Marker" panose="02000000000000000000" pitchFamily="2" charset="0"/>
              </a:rPr>
              <a:t>“…work heartily…”  ESV and NASB</a:t>
            </a:r>
          </a:p>
          <a:p>
            <a:r>
              <a:rPr lang="en-GB" sz="2800" dirty="0">
                <a:solidFill>
                  <a:srgbClr val="FF0000"/>
                </a:solidFill>
                <a:latin typeface="Permanent Marker" panose="02000000000000000000" pitchFamily="2" charset="0"/>
                <a:ea typeface="Permanent Marker" panose="02000000000000000000" pitchFamily="2" charset="0"/>
              </a:rPr>
              <a:t>“…work from the soul [that is, put in your very best effort]…”   AMP</a:t>
            </a:r>
          </a:p>
          <a:p>
            <a:r>
              <a:rPr lang="en-GB" sz="2800" dirty="0">
                <a:solidFill>
                  <a:srgbClr val="FF0000"/>
                </a:solidFill>
                <a:latin typeface="Permanent Marker" panose="02000000000000000000" pitchFamily="2" charset="0"/>
                <a:ea typeface="Permanent Marker" panose="02000000000000000000" pitchFamily="2" charset="0"/>
              </a:rPr>
              <a:t>“…do it enthusiastically…”  HCSB</a:t>
            </a:r>
          </a:p>
          <a:p>
            <a:r>
              <a:rPr lang="en-GB" sz="2800" dirty="0">
                <a:solidFill>
                  <a:srgbClr val="FF0000"/>
                </a:solidFill>
                <a:latin typeface="Permanent Marker" panose="02000000000000000000" pitchFamily="2" charset="0"/>
                <a:ea typeface="Permanent Marker" panose="02000000000000000000" pitchFamily="2" charset="0"/>
              </a:rPr>
              <a:t>“…Do your best.  Work from the heart…”   MSG</a:t>
            </a:r>
          </a:p>
        </p:txBody>
      </p:sp>
    </p:spTree>
    <p:extLst>
      <p:ext uri="{BB962C8B-B14F-4D97-AF65-F5344CB8AC3E}">
        <p14:creationId xmlns:p14="http://schemas.microsoft.com/office/powerpoint/2010/main" val="3159470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Granny Elmo</a:t>
            </a:r>
            <a:endParaRPr lang="en-GB"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411" y="1962785"/>
            <a:ext cx="4357737" cy="4351338"/>
          </a:xfrm>
        </p:spPr>
      </p:pic>
      <p:sp>
        <p:nvSpPr>
          <p:cNvPr id="5" name="TextBox 4"/>
          <p:cNvSpPr txBox="1"/>
          <p:nvPr/>
        </p:nvSpPr>
        <p:spPr>
          <a:xfrm>
            <a:off x="5059680" y="213360"/>
            <a:ext cx="6797040" cy="5570756"/>
          </a:xfrm>
          <a:prstGeom prst="rect">
            <a:avLst/>
          </a:prstGeom>
          <a:noFill/>
        </p:spPr>
        <p:txBody>
          <a:bodyPr wrap="square" rtlCol="0">
            <a:spAutoFit/>
          </a:bodyPr>
          <a:lstStyle/>
          <a:p>
            <a:r>
              <a:rPr lang="en-GB" sz="2000" b="1" dirty="0" err="1">
                <a:solidFill>
                  <a:schemeClr val="bg1"/>
                </a:solidFill>
              </a:rPr>
              <a:t>i</a:t>
            </a:r>
            <a:r>
              <a:rPr lang="en-GB" sz="2000" b="1" dirty="0">
                <a:solidFill>
                  <a:schemeClr val="bg1"/>
                </a:solidFill>
              </a:rPr>
              <a:t> learned a great principle . “ growing up , if a job is worth doing it’s worth doing it well “ and it became a conviction .</a:t>
            </a:r>
            <a:br>
              <a:rPr lang="en-GB" sz="2000" b="1" dirty="0">
                <a:solidFill>
                  <a:schemeClr val="bg1"/>
                </a:solidFill>
              </a:rPr>
            </a:br>
            <a:r>
              <a:rPr lang="en-GB" sz="2000" b="1" dirty="0">
                <a:solidFill>
                  <a:schemeClr val="bg1"/>
                </a:solidFill>
              </a:rPr>
              <a:t/>
            </a:r>
            <a:br>
              <a:rPr lang="en-GB" sz="2000" b="1" dirty="0">
                <a:solidFill>
                  <a:schemeClr val="bg1"/>
                </a:solidFill>
              </a:rPr>
            </a:br>
            <a:r>
              <a:rPr lang="en-GB" sz="2000" b="1" dirty="0">
                <a:solidFill>
                  <a:schemeClr val="bg1"/>
                </a:solidFill>
              </a:rPr>
              <a:t>I could never do a sloppy job no matter whether </a:t>
            </a:r>
            <a:r>
              <a:rPr lang="en-GB" sz="2000" b="1" dirty="0" err="1">
                <a:solidFill>
                  <a:schemeClr val="bg1"/>
                </a:solidFill>
              </a:rPr>
              <a:t>i</a:t>
            </a:r>
            <a:r>
              <a:rPr lang="en-GB" sz="2000" b="1" dirty="0">
                <a:solidFill>
                  <a:schemeClr val="bg1"/>
                </a:solidFill>
              </a:rPr>
              <a:t> liked the work or not .</a:t>
            </a:r>
            <a:br>
              <a:rPr lang="en-GB" sz="2000" b="1" dirty="0">
                <a:solidFill>
                  <a:schemeClr val="bg1"/>
                </a:solidFill>
              </a:rPr>
            </a:br>
            <a:r>
              <a:rPr lang="en-GB" sz="2000" b="1" dirty="0">
                <a:solidFill>
                  <a:schemeClr val="bg1"/>
                </a:solidFill>
              </a:rPr>
              <a:t/>
            </a:r>
            <a:br>
              <a:rPr lang="en-GB" sz="2000" b="1" dirty="0">
                <a:solidFill>
                  <a:schemeClr val="bg1"/>
                </a:solidFill>
              </a:rPr>
            </a:br>
            <a:r>
              <a:rPr lang="en-GB" sz="2000" b="1" dirty="0">
                <a:solidFill>
                  <a:schemeClr val="bg1"/>
                </a:solidFill>
              </a:rPr>
              <a:t>I was blessed with great teachers and examples of excellence. I took great pleasure in learning from them .</a:t>
            </a:r>
            <a:br>
              <a:rPr lang="en-GB" sz="2000" b="1" dirty="0">
                <a:solidFill>
                  <a:schemeClr val="bg1"/>
                </a:solidFill>
              </a:rPr>
            </a:br>
            <a:r>
              <a:rPr lang="en-GB" sz="2000" b="1" dirty="0">
                <a:solidFill>
                  <a:schemeClr val="bg1"/>
                </a:solidFill>
              </a:rPr>
              <a:t/>
            </a:r>
            <a:br>
              <a:rPr lang="en-GB" sz="2000" b="1" dirty="0">
                <a:solidFill>
                  <a:schemeClr val="bg1"/>
                </a:solidFill>
              </a:rPr>
            </a:br>
            <a:r>
              <a:rPr lang="en-GB" sz="2000" b="1" dirty="0">
                <a:solidFill>
                  <a:schemeClr val="bg1"/>
                </a:solidFill>
              </a:rPr>
              <a:t>A hard work ethic , respect and healthy attitude were values that were of great importance </a:t>
            </a:r>
            <a:r>
              <a:rPr lang="en-GB" sz="2000" b="1" dirty="0" smtClean="0">
                <a:solidFill>
                  <a:schemeClr val="bg1"/>
                </a:solidFill>
              </a:rPr>
              <a:t>.</a:t>
            </a:r>
          </a:p>
          <a:p>
            <a:endParaRPr lang="en-GB" sz="2000" b="1" dirty="0">
              <a:solidFill>
                <a:schemeClr val="bg1"/>
              </a:solidFill>
            </a:endParaRPr>
          </a:p>
          <a:p>
            <a:r>
              <a:rPr lang="en-GB" sz="2000" b="1" dirty="0">
                <a:solidFill>
                  <a:schemeClr val="bg1"/>
                </a:solidFill>
              </a:rPr>
              <a:t>I have always enjoyed bringing beauty to a meal , room , atmosphere or a persons life </a:t>
            </a:r>
            <a:r>
              <a:rPr lang="en-GB" sz="2000" b="1" dirty="0" smtClean="0">
                <a:solidFill>
                  <a:schemeClr val="bg1"/>
                </a:solidFill>
              </a:rPr>
              <a:t>.</a:t>
            </a:r>
          </a:p>
          <a:p>
            <a:endParaRPr lang="en-GB" sz="2000" b="1" dirty="0">
              <a:solidFill>
                <a:schemeClr val="bg1"/>
              </a:solidFill>
            </a:endParaRPr>
          </a:p>
          <a:p>
            <a:r>
              <a:rPr lang="en-GB" sz="2000" b="1" dirty="0">
                <a:solidFill>
                  <a:schemeClr val="bg1"/>
                </a:solidFill>
              </a:rPr>
              <a:t/>
            </a:r>
            <a:br>
              <a:rPr lang="en-GB" sz="2000" b="1" dirty="0">
                <a:solidFill>
                  <a:schemeClr val="bg1"/>
                </a:solidFill>
              </a:rPr>
            </a:br>
            <a:r>
              <a:rPr lang="en-GB" dirty="0"/>
              <a:t/>
            </a:r>
            <a:br>
              <a:rPr lang="en-GB" dirty="0"/>
            </a:br>
            <a:endParaRPr lang="en-GB" dirty="0"/>
          </a:p>
        </p:txBody>
      </p:sp>
    </p:spTree>
    <p:extLst>
      <p:ext uri="{BB962C8B-B14F-4D97-AF65-F5344CB8AC3E}">
        <p14:creationId xmlns:p14="http://schemas.microsoft.com/office/powerpoint/2010/main" val="91314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Granny Elmo</a:t>
            </a:r>
            <a:endParaRPr lang="en-GB"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411" y="1962785"/>
            <a:ext cx="4357737" cy="4351338"/>
          </a:xfrm>
        </p:spPr>
      </p:pic>
      <p:sp>
        <p:nvSpPr>
          <p:cNvPr id="5" name="TextBox 4"/>
          <p:cNvSpPr txBox="1"/>
          <p:nvPr/>
        </p:nvSpPr>
        <p:spPr>
          <a:xfrm>
            <a:off x="5059680" y="213360"/>
            <a:ext cx="6797040" cy="6924973"/>
          </a:xfrm>
          <a:prstGeom prst="rect">
            <a:avLst/>
          </a:prstGeom>
          <a:noFill/>
        </p:spPr>
        <p:txBody>
          <a:bodyPr wrap="square" rtlCol="0">
            <a:spAutoFit/>
          </a:bodyPr>
          <a:lstStyle/>
          <a:p>
            <a:r>
              <a:rPr lang="en-GB" b="1" dirty="0">
                <a:solidFill>
                  <a:schemeClr val="bg1"/>
                </a:solidFill>
              </a:rPr>
              <a:t>Your reputation is everything .</a:t>
            </a:r>
            <a:br>
              <a:rPr lang="en-GB" b="1" dirty="0">
                <a:solidFill>
                  <a:schemeClr val="bg1"/>
                </a:solidFill>
              </a:rPr>
            </a:br>
            <a:r>
              <a:rPr lang="en-GB" b="1" dirty="0">
                <a:solidFill>
                  <a:schemeClr val="bg1"/>
                </a:solidFill>
              </a:rPr>
              <a:t/>
            </a:r>
            <a:br>
              <a:rPr lang="en-GB" b="1" dirty="0">
                <a:solidFill>
                  <a:schemeClr val="bg1"/>
                </a:solidFill>
              </a:rPr>
            </a:br>
            <a:r>
              <a:rPr lang="en-GB" b="1" dirty="0">
                <a:solidFill>
                  <a:schemeClr val="bg1"/>
                </a:solidFill>
              </a:rPr>
              <a:t>I helps you massively to get on </a:t>
            </a:r>
            <a:r>
              <a:rPr lang="en-GB" b="1" dirty="0" err="1">
                <a:solidFill>
                  <a:schemeClr val="bg1"/>
                </a:solidFill>
              </a:rPr>
              <a:t>on</a:t>
            </a:r>
            <a:r>
              <a:rPr lang="en-GB" b="1" dirty="0">
                <a:solidFill>
                  <a:schemeClr val="bg1"/>
                </a:solidFill>
              </a:rPr>
              <a:t> in life .</a:t>
            </a:r>
            <a:br>
              <a:rPr lang="en-GB" b="1" dirty="0">
                <a:solidFill>
                  <a:schemeClr val="bg1"/>
                </a:solidFill>
              </a:rPr>
            </a:br>
            <a:r>
              <a:rPr lang="en-GB" b="1" dirty="0">
                <a:solidFill>
                  <a:schemeClr val="bg1"/>
                </a:solidFill>
              </a:rPr>
              <a:t>Employers love to hire people with these values .</a:t>
            </a:r>
            <a:br>
              <a:rPr lang="en-GB" b="1" dirty="0">
                <a:solidFill>
                  <a:schemeClr val="bg1"/>
                </a:solidFill>
              </a:rPr>
            </a:br>
            <a:r>
              <a:rPr lang="en-GB" b="1" dirty="0">
                <a:solidFill>
                  <a:schemeClr val="bg1"/>
                </a:solidFill>
              </a:rPr>
              <a:t/>
            </a:r>
            <a:br>
              <a:rPr lang="en-GB" b="1" dirty="0">
                <a:solidFill>
                  <a:schemeClr val="bg1"/>
                </a:solidFill>
              </a:rPr>
            </a:br>
            <a:r>
              <a:rPr lang="en-GB" b="1" dirty="0">
                <a:solidFill>
                  <a:schemeClr val="bg1"/>
                </a:solidFill>
              </a:rPr>
              <a:t>It made me feel good about myself and gave me great sense of achievement.</a:t>
            </a:r>
            <a:br>
              <a:rPr lang="en-GB" b="1" dirty="0">
                <a:solidFill>
                  <a:schemeClr val="bg1"/>
                </a:solidFill>
              </a:rPr>
            </a:br>
            <a:r>
              <a:rPr lang="en-GB" b="1" dirty="0">
                <a:solidFill>
                  <a:schemeClr val="bg1"/>
                </a:solidFill>
              </a:rPr>
              <a:t/>
            </a:r>
            <a:br>
              <a:rPr lang="en-GB" b="1" dirty="0">
                <a:solidFill>
                  <a:schemeClr val="bg1"/>
                </a:solidFill>
              </a:rPr>
            </a:br>
            <a:r>
              <a:rPr lang="en-GB" b="1" dirty="0">
                <a:solidFill>
                  <a:schemeClr val="bg1"/>
                </a:solidFill>
              </a:rPr>
              <a:t>Giving 100 % effort to the jobs </a:t>
            </a:r>
            <a:r>
              <a:rPr lang="en-GB" b="1" dirty="0" err="1">
                <a:solidFill>
                  <a:schemeClr val="bg1"/>
                </a:solidFill>
              </a:rPr>
              <a:t>i</a:t>
            </a:r>
            <a:r>
              <a:rPr lang="en-GB" b="1" dirty="0">
                <a:solidFill>
                  <a:schemeClr val="bg1"/>
                </a:solidFill>
              </a:rPr>
              <a:t> didn’t particularly like </a:t>
            </a:r>
            <a:r>
              <a:rPr lang="en-GB" b="1" dirty="0" err="1">
                <a:solidFill>
                  <a:schemeClr val="bg1"/>
                </a:solidFill>
              </a:rPr>
              <a:t>eg</a:t>
            </a:r>
            <a:r>
              <a:rPr lang="en-GB" b="1" dirty="0">
                <a:solidFill>
                  <a:schemeClr val="bg1"/>
                </a:solidFill>
              </a:rPr>
              <a:t> . cleaning toilets in hospital casualty , led me to my dream job in nursing .</a:t>
            </a:r>
            <a:br>
              <a:rPr lang="en-GB" b="1" dirty="0">
                <a:solidFill>
                  <a:schemeClr val="bg1"/>
                </a:solidFill>
              </a:rPr>
            </a:br>
            <a:r>
              <a:rPr lang="en-GB" b="1" dirty="0">
                <a:solidFill>
                  <a:schemeClr val="bg1"/>
                </a:solidFill>
              </a:rPr>
              <a:t/>
            </a:r>
            <a:br>
              <a:rPr lang="en-GB" b="1" dirty="0">
                <a:solidFill>
                  <a:schemeClr val="bg1"/>
                </a:solidFill>
              </a:rPr>
            </a:br>
            <a:r>
              <a:rPr lang="en-GB" b="1" dirty="0">
                <a:solidFill>
                  <a:schemeClr val="bg1"/>
                </a:solidFill>
              </a:rPr>
              <a:t>“ Work willingly at whatever you do, as though you were working for the Lord rather than for people</a:t>
            </a:r>
            <a:r>
              <a:rPr lang="en-GB" b="1" dirty="0" smtClean="0">
                <a:solidFill>
                  <a:schemeClr val="bg1"/>
                </a:solidFill>
              </a:rPr>
              <a:t>.”  Collisions </a:t>
            </a:r>
            <a:r>
              <a:rPr lang="en-GB" b="1" dirty="0">
                <a:solidFill>
                  <a:schemeClr val="bg1"/>
                </a:solidFill>
              </a:rPr>
              <a:t>3 v 23</a:t>
            </a:r>
            <a:br>
              <a:rPr lang="en-GB" b="1" dirty="0">
                <a:solidFill>
                  <a:schemeClr val="bg1"/>
                </a:solidFill>
              </a:rPr>
            </a:br>
            <a:r>
              <a:rPr lang="en-GB" b="1" dirty="0">
                <a:solidFill>
                  <a:schemeClr val="bg1"/>
                </a:solidFill>
              </a:rPr>
              <a:t/>
            </a:r>
            <a:br>
              <a:rPr lang="en-GB" b="1" dirty="0">
                <a:solidFill>
                  <a:schemeClr val="bg1"/>
                </a:solidFill>
              </a:rPr>
            </a:br>
            <a:r>
              <a:rPr lang="en-GB" b="1" dirty="0">
                <a:solidFill>
                  <a:schemeClr val="bg1"/>
                </a:solidFill>
              </a:rPr>
              <a:t>Deep satisfaction comes from doing a job well .</a:t>
            </a:r>
            <a:br>
              <a:rPr lang="en-GB" b="1" dirty="0">
                <a:solidFill>
                  <a:schemeClr val="bg1"/>
                </a:solidFill>
              </a:rPr>
            </a:br>
            <a:r>
              <a:rPr lang="en-GB" b="1" dirty="0">
                <a:solidFill>
                  <a:schemeClr val="bg1"/>
                </a:solidFill>
              </a:rPr>
              <a:t/>
            </a:r>
            <a:br>
              <a:rPr lang="en-GB" b="1" dirty="0">
                <a:solidFill>
                  <a:schemeClr val="bg1"/>
                </a:solidFill>
              </a:rPr>
            </a:br>
            <a:r>
              <a:rPr lang="en-GB" b="1" dirty="0">
                <a:solidFill>
                  <a:schemeClr val="bg1"/>
                </a:solidFill>
              </a:rPr>
              <a:t>When people complained about their jobs </a:t>
            </a:r>
            <a:r>
              <a:rPr lang="en-GB" b="1" dirty="0" err="1">
                <a:solidFill>
                  <a:schemeClr val="bg1"/>
                </a:solidFill>
              </a:rPr>
              <a:t>i</a:t>
            </a:r>
            <a:r>
              <a:rPr lang="en-GB" b="1" dirty="0">
                <a:solidFill>
                  <a:schemeClr val="bg1"/>
                </a:solidFill>
              </a:rPr>
              <a:t> was always grateful I had one and able to earn </a:t>
            </a:r>
            <a:r>
              <a:rPr lang="en-GB" b="1" dirty="0" smtClean="0">
                <a:solidFill>
                  <a:schemeClr val="bg1"/>
                </a:solidFill>
              </a:rPr>
              <a:t>.</a:t>
            </a:r>
            <a:r>
              <a:rPr lang="en-GB" b="1" dirty="0">
                <a:solidFill>
                  <a:schemeClr val="bg1"/>
                </a:solidFill>
              </a:rPr>
              <a:t/>
            </a:r>
            <a:br>
              <a:rPr lang="en-GB" b="1" dirty="0">
                <a:solidFill>
                  <a:schemeClr val="bg1"/>
                </a:solidFill>
              </a:rPr>
            </a:br>
            <a:r>
              <a:rPr lang="en-GB" b="1" dirty="0">
                <a:solidFill>
                  <a:schemeClr val="bg1"/>
                </a:solidFill>
              </a:rPr>
              <a:t/>
            </a:r>
            <a:br>
              <a:rPr lang="en-GB" b="1" dirty="0">
                <a:solidFill>
                  <a:schemeClr val="bg1"/>
                </a:solidFill>
              </a:rPr>
            </a:br>
            <a:r>
              <a:rPr lang="en-GB" b="1" dirty="0">
                <a:solidFill>
                  <a:schemeClr val="bg1"/>
                </a:solidFill>
              </a:rPr>
              <a:t>I had a number of jobs which some saw as menial but I never ever felt any job was below me .</a:t>
            </a:r>
            <a:br>
              <a:rPr lang="en-GB" b="1" dirty="0">
                <a:solidFill>
                  <a:schemeClr val="bg1"/>
                </a:solidFill>
              </a:rPr>
            </a:br>
            <a:r>
              <a:rPr lang="en-GB" b="1" dirty="0">
                <a:solidFill>
                  <a:schemeClr val="bg1"/>
                </a:solidFill>
              </a:rPr>
              <a:t/>
            </a:r>
            <a:br>
              <a:rPr lang="en-GB" b="1" dirty="0">
                <a:solidFill>
                  <a:schemeClr val="bg1"/>
                </a:solidFill>
              </a:rPr>
            </a:br>
            <a:r>
              <a:rPr lang="en-GB" b="1" dirty="0">
                <a:solidFill>
                  <a:schemeClr val="bg1"/>
                </a:solidFill>
              </a:rPr>
              <a:t>“ A good name is more desirable than great riches; to be esteemed is better than silver or gold. </a:t>
            </a:r>
            <a:r>
              <a:rPr lang="en-GB" b="1" dirty="0" smtClean="0">
                <a:solidFill>
                  <a:schemeClr val="bg1"/>
                </a:solidFill>
              </a:rPr>
              <a:t>“  Proverbs </a:t>
            </a:r>
            <a:r>
              <a:rPr lang="en-GB" b="1" dirty="0">
                <a:solidFill>
                  <a:schemeClr val="bg1"/>
                </a:solidFill>
              </a:rPr>
              <a:t>22 : 1</a:t>
            </a:r>
            <a:r>
              <a:rPr lang="en-GB" sz="1400" b="1" dirty="0">
                <a:solidFill>
                  <a:schemeClr val="bg1"/>
                </a:solidFill>
              </a:rPr>
              <a:t/>
            </a:r>
            <a:br>
              <a:rPr lang="en-GB" sz="1400" b="1" dirty="0">
                <a:solidFill>
                  <a:schemeClr val="bg1"/>
                </a:solidFill>
              </a:rPr>
            </a:br>
            <a:endParaRPr lang="en-GB" sz="1200" b="1" dirty="0">
              <a:solidFill>
                <a:schemeClr val="bg1"/>
              </a:solidFill>
            </a:endParaRPr>
          </a:p>
        </p:txBody>
      </p:sp>
    </p:spTree>
    <p:extLst>
      <p:ext uri="{BB962C8B-B14F-4D97-AF65-F5344CB8AC3E}">
        <p14:creationId xmlns:p14="http://schemas.microsoft.com/office/powerpoint/2010/main" val="376694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665"/>
            <a:ext cx="10515600" cy="4351338"/>
          </a:xfrm>
        </p:spPr>
        <p:txBody>
          <a:bodyPr>
            <a:normAutofit/>
          </a:bodyPr>
          <a:lstStyle/>
          <a:p>
            <a:pPr marL="0" indent="0" algn="ctr">
              <a:buNone/>
            </a:pPr>
            <a:r>
              <a:rPr lang="en-GB" sz="3000" b="1" i="1" dirty="0">
                <a:solidFill>
                  <a:schemeClr val="bg1"/>
                </a:solidFill>
              </a:rPr>
              <a:t>“</a:t>
            </a:r>
            <a:r>
              <a:rPr lang="x-none" sz="3000" b="1" i="1" dirty="0">
                <a:solidFill>
                  <a:schemeClr val="bg1"/>
                </a:solidFill>
              </a:rPr>
              <a:t>Whoever is </a:t>
            </a:r>
            <a:r>
              <a:rPr lang="x-none" sz="3000" b="1" i="1" dirty="0">
                <a:solidFill>
                  <a:srgbClr val="FFFF00"/>
                </a:solidFill>
              </a:rPr>
              <a:t>faithful in small matters</a:t>
            </a:r>
            <a:r>
              <a:rPr lang="x-none" sz="3000" b="1" i="1" dirty="0">
                <a:solidFill>
                  <a:schemeClr val="bg1"/>
                </a:solidFill>
              </a:rPr>
              <a:t> will be faithful in large ones; whoever is dishonest in small matters will be dishonest in large ones.</a:t>
            </a:r>
            <a:r>
              <a:rPr lang="en-GB" sz="3000" b="1" i="1" dirty="0">
                <a:solidFill>
                  <a:schemeClr val="bg1"/>
                </a:solidFill>
              </a:rPr>
              <a:t>”</a:t>
            </a:r>
            <a:endParaRPr lang="en-GB" sz="3000" b="1" dirty="0">
              <a:solidFill>
                <a:schemeClr val="bg1"/>
              </a:solidFill>
            </a:endParaRPr>
          </a:p>
          <a:p>
            <a:pPr marL="0" indent="0" algn="ctr">
              <a:buNone/>
            </a:pPr>
            <a:r>
              <a:rPr lang="x-none" sz="3000" b="1" dirty="0">
                <a:solidFill>
                  <a:schemeClr val="bg1"/>
                </a:solidFill>
              </a:rPr>
              <a:t>(Luk 16:10</a:t>
            </a:r>
            <a:r>
              <a:rPr lang="x-none" sz="3000" b="1" dirty="0" smtClean="0">
                <a:solidFill>
                  <a:schemeClr val="bg1"/>
                </a:solidFill>
              </a:rPr>
              <a:t>)</a:t>
            </a:r>
            <a:endParaRPr lang="en-GB" sz="3000" b="1" dirty="0" smtClean="0">
              <a:solidFill>
                <a:schemeClr val="bg1"/>
              </a:solidFill>
            </a:endParaRPr>
          </a:p>
          <a:p>
            <a:pPr marL="0" indent="0" algn="ctr">
              <a:buNone/>
            </a:pPr>
            <a:endParaRPr lang="en-GB" sz="3000" b="1" dirty="0">
              <a:solidFill>
                <a:schemeClr val="bg1"/>
              </a:solidFill>
            </a:endParaRPr>
          </a:p>
          <a:p>
            <a:pPr marL="0" indent="0" algn="ctr">
              <a:buNone/>
            </a:pPr>
            <a:r>
              <a:rPr lang="x-none" sz="3000" b="1" i="1" dirty="0">
                <a:solidFill>
                  <a:schemeClr val="bg1"/>
                </a:solidFill>
              </a:rPr>
              <a:t>'Well done, you good and faithful servant!' said his master. 'You have been </a:t>
            </a:r>
            <a:r>
              <a:rPr lang="x-none" sz="3000" b="1" i="1" dirty="0">
                <a:solidFill>
                  <a:srgbClr val="FFFF00"/>
                </a:solidFill>
              </a:rPr>
              <a:t>faithful in managing small amounts</a:t>
            </a:r>
            <a:r>
              <a:rPr lang="x-none" sz="3000" b="1" i="1" dirty="0">
                <a:solidFill>
                  <a:schemeClr val="bg1"/>
                </a:solidFill>
              </a:rPr>
              <a:t>, so I will put you in charge of large amounts. Come on in and share my happiness!'</a:t>
            </a:r>
            <a:endParaRPr lang="en-GB" sz="3000" b="1" dirty="0">
              <a:solidFill>
                <a:schemeClr val="bg1"/>
              </a:solidFill>
            </a:endParaRPr>
          </a:p>
          <a:p>
            <a:pPr marL="0" indent="0" algn="ctr">
              <a:buNone/>
            </a:pPr>
            <a:r>
              <a:rPr lang="x-none" sz="3000" b="1" dirty="0">
                <a:solidFill>
                  <a:schemeClr val="bg1"/>
                </a:solidFill>
              </a:rPr>
              <a:t>(Mat 25:23)</a:t>
            </a:r>
            <a:endParaRPr lang="en-GB" sz="3000" b="1" dirty="0">
              <a:solidFill>
                <a:schemeClr val="bg1"/>
              </a:solidFill>
            </a:endParaRPr>
          </a:p>
          <a:p>
            <a:pPr marL="0" indent="0">
              <a:buNone/>
            </a:pPr>
            <a:endParaRPr lang="en-GB" dirty="0"/>
          </a:p>
        </p:txBody>
      </p:sp>
    </p:spTree>
    <p:extLst>
      <p:ext uri="{BB962C8B-B14F-4D97-AF65-F5344CB8AC3E}">
        <p14:creationId xmlns:p14="http://schemas.microsoft.com/office/powerpoint/2010/main" val="21941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440" y="197485"/>
            <a:ext cx="9509760" cy="6329934"/>
          </a:xfrm>
        </p:spPr>
      </p:pic>
    </p:spTree>
    <p:extLst>
      <p:ext uri="{BB962C8B-B14F-4D97-AF65-F5344CB8AC3E}">
        <p14:creationId xmlns:p14="http://schemas.microsoft.com/office/powerpoint/2010/main" val="703593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0" y="3992880"/>
            <a:ext cx="4998720" cy="2278833"/>
          </a:xfrm>
        </p:spPr>
        <p:txBody>
          <a:bodyPr>
            <a:normAutofit/>
          </a:bodyPr>
          <a:lstStyle/>
          <a:p>
            <a:r>
              <a:rPr lang="en-GB" b="1" dirty="0" smtClean="0">
                <a:solidFill>
                  <a:schemeClr val="bg1"/>
                </a:solidFill>
              </a:rPr>
              <a:t>Doug Dietz</a:t>
            </a:r>
            <a:br>
              <a:rPr lang="en-GB" b="1" dirty="0" smtClean="0">
                <a:solidFill>
                  <a:schemeClr val="bg1"/>
                </a:solidFill>
              </a:rPr>
            </a:br>
            <a:r>
              <a:rPr lang="en-GB" b="1" dirty="0">
                <a:solidFill>
                  <a:schemeClr val="bg1"/>
                </a:solidFill>
              </a:rPr>
              <a:t/>
            </a:r>
            <a:br>
              <a:rPr lang="en-GB" b="1" dirty="0">
                <a:solidFill>
                  <a:schemeClr val="bg1"/>
                </a:solidFill>
              </a:rPr>
            </a:br>
            <a:r>
              <a:rPr lang="en-GB" sz="2800" b="1" dirty="0" smtClean="0">
                <a:solidFill>
                  <a:schemeClr val="bg1"/>
                </a:solidFill>
              </a:rPr>
              <a:t>Industrial designer with General Electric</a:t>
            </a:r>
            <a:endParaRPr lang="en-GB" sz="2800" b="1"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184" y="867950"/>
            <a:ext cx="6391656" cy="5030932"/>
          </a:xfrm>
        </p:spPr>
      </p:pic>
    </p:spTree>
    <p:extLst>
      <p:ext uri="{BB962C8B-B14F-4D97-AF65-F5344CB8AC3E}">
        <p14:creationId xmlns:p14="http://schemas.microsoft.com/office/powerpoint/2010/main" val="420519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440" y="197485"/>
            <a:ext cx="9509760" cy="6329934"/>
          </a:xfrm>
        </p:spPr>
      </p:pic>
    </p:spTree>
    <p:extLst>
      <p:ext uri="{BB962C8B-B14F-4D97-AF65-F5344CB8AC3E}">
        <p14:creationId xmlns:p14="http://schemas.microsoft.com/office/powerpoint/2010/main" val="1344386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196205"/>
            <a:ext cx="10515600" cy="1325563"/>
          </a:xfrm>
        </p:spPr>
        <p:txBody>
          <a:bodyPr/>
          <a:lstStyle/>
          <a:p>
            <a:pPr algn="ctr"/>
            <a:endParaRPr lang="en-GB" b="1" dirty="0">
              <a:solidFill>
                <a:schemeClr val="bg1"/>
              </a:solidFill>
            </a:endParaRPr>
          </a:p>
        </p:txBody>
      </p:sp>
    </p:spTree>
    <p:extLst>
      <p:ext uri="{BB962C8B-B14F-4D97-AF65-F5344CB8AC3E}">
        <p14:creationId xmlns:p14="http://schemas.microsoft.com/office/powerpoint/2010/main" val="55699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40880" y="365126"/>
            <a:ext cx="4312920" cy="6307070"/>
          </a:xfrm>
        </p:spPr>
        <p:txBody>
          <a:bodyPr/>
          <a:lstStyle/>
          <a:p>
            <a:pPr algn="ctr"/>
            <a:r>
              <a:rPr lang="en-GB" b="1" dirty="0" smtClean="0">
                <a:solidFill>
                  <a:schemeClr val="bg1"/>
                </a:solidFill>
              </a:rPr>
              <a:t>2 Dundee lads</a:t>
            </a:r>
            <a:br>
              <a:rPr lang="en-GB" b="1" dirty="0" smtClean="0">
                <a:solidFill>
                  <a:schemeClr val="bg1"/>
                </a:solidFill>
              </a:rPr>
            </a:br>
            <a:r>
              <a:rPr lang="en-GB" b="1" dirty="0">
                <a:solidFill>
                  <a:schemeClr val="bg1"/>
                </a:solidFill>
              </a:rPr>
              <a:t/>
            </a:r>
            <a:br>
              <a:rPr lang="en-GB" b="1" dirty="0">
                <a:solidFill>
                  <a:schemeClr val="bg1"/>
                </a:solidFill>
              </a:rPr>
            </a:br>
            <a:r>
              <a:rPr lang="en-GB" b="1" dirty="0" smtClean="0">
                <a:solidFill>
                  <a:schemeClr val="bg1"/>
                </a:solidFill>
              </a:rPr>
              <a:t>59.6k views on BBC Scotland</a:t>
            </a:r>
            <a:br>
              <a:rPr lang="en-GB" b="1" dirty="0" smtClean="0">
                <a:solidFill>
                  <a:schemeClr val="bg1"/>
                </a:solidFill>
              </a:rPr>
            </a:br>
            <a:r>
              <a:rPr lang="en-GB" b="1" dirty="0">
                <a:solidFill>
                  <a:schemeClr val="bg1"/>
                </a:solidFill>
              </a:rPr>
              <a:t/>
            </a:r>
            <a:br>
              <a:rPr lang="en-GB" b="1" dirty="0">
                <a:solidFill>
                  <a:schemeClr val="bg1"/>
                </a:solidFill>
              </a:rPr>
            </a:br>
            <a:r>
              <a:rPr lang="en-GB" b="1" dirty="0" smtClean="0">
                <a:solidFill>
                  <a:schemeClr val="bg1"/>
                </a:solidFill>
              </a:rPr>
              <a:t>Liam Johnston</a:t>
            </a:r>
            <a:br>
              <a:rPr lang="en-GB" b="1" dirty="0" smtClean="0">
                <a:solidFill>
                  <a:schemeClr val="bg1"/>
                </a:solidFill>
              </a:rPr>
            </a:br>
            <a:r>
              <a:rPr lang="en-GB" b="1" dirty="0" smtClean="0">
                <a:solidFill>
                  <a:schemeClr val="bg1"/>
                </a:solidFill>
              </a:rPr>
              <a:t>Stuart Hamilton</a:t>
            </a:r>
            <a:endParaRPr lang="en-GB"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114" y="255904"/>
            <a:ext cx="6433446" cy="6416291"/>
          </a:xfrm>
        </p:spPr>
      </p:pic>
    </p:spTree>
    <p:extLst>
      <p:ext uri="{BB962C8B-B14F-4D97-AF65-F5344CB8AC3E}">
        <p14:creationId xmlns:p14="http://schemas.microsoft.com/office/powerpoint/2010/main" val="278079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0" y="3992880"/>
            <a:ext cx="4998720" cy="2278833"/>
          </a:xfrm>
        </p:spPr>
        <p:txBody>
          <a:bodyPr>
            <a:normAutofit/>
          </a:bodyPr>
          <a:lstStyle/>
          <a:p>
            <a:r>
              <a:rPr lang="en-GB" b="1" dirty="0" smtClean="0">
                <a:solidFill>
                  <a:schemeClr val="bg1"/>
                </a:solidFill>
              </a:rPr>
              <a:t>Doug Dietz</a:t>
            </a:r>
            <a:br>
              <a:rPr lang="en-GB" b="1" dirty="0" smtClean="0">
                <a:solidFill>
                  <a:schemeClr val="bg1"/>
                </a:solidFill>
              </a:rPr>
            </a:br>
            <a:r>
              <a:rPr lang="en-GB" b="1" dirty="0">
                <a:solidFill>
                  <a:schemeClr val="bg1"/>
                </a:solidFill>
              </a:rPr>
              <a:t/>
            </a:r>
            <a:br>
              <a:rPr lang="en-GB" b="1" dirty="0">
                <a:solidFill>
                  <a:schemeClr val="bg1"/>
                </a:solidFill>
              </a:rPr>
            </a:br>
            <a:r>
              <a:rPr lang="en-GB" sz="2800" b="1" dirty="0" smtClean="0">
                <a:solidFill>
                  <a:schemeClr val="bg1"/>
                </a:solidFill>
              </a:rPr>
              <a:t>Industrial designer with General Electric</a:t>
            </a:r>
            <a:endParaRPr lang="en-GB" sz="2800" b="1"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184" y="867950"/>
            <a:ext cx="6391656" cy="5030932"/>
          </a:xfrm>
        </p:spPr>
      </p:pic>
    </p:spTree>
    <p:extLst>
      <p:ext uri="{BB962C8B-B14F-4D97-AF65-F5344CB8AC3E}">
        <p14:creationId xmlns:p14="http://schemas.microsoft.com/office/powerpoint/2010/main" val="3799282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210185"/>
            <a:ext cx="11460480" cy="4148455"/>
          </a:xfrm>
        </p:spPr>
        <p:txBody>
          <a:bodyPr/>
          <a:lstStyle/>
          <a:p>
            <a:pPr marL="0" indent="0" algn="ctr">
              <a:buNone/>
            </a:pPr>
            <a:r>
              <a:rPr lang="en-GB" b="1" dirty="0">
                <a:solidFill>
                  <a:schemeClr val="bg1"/>
                </a:solidFill>
              </a:rPr>
              <a:t>80% of children undergoing MRIs had to be sedated to get through the experience.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400556"/>
            <a:ext cx="4637070" cy="3095244"/>
          </a:xfrm>
          <a:prstGeom prst="rect">
            <a:avLst/>
          </a:prstGeom>
        </p:spPr>
      </p:pic>
    </p:spTree>
    <p:extLst>
      <p:ext uri="{BB962C8B-B14F-4D97-AF65-F5344CB8AC3E}">
        <p14:creationId xmlns:p14="http://schemas.microsoft.com/office/powerpoint/2010/main" val="639843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2823" y="822325"/>
            <a:ext cx="6794377" cy="5654675"/>
          </a:xfrm>
        </p:spPr>
        <p:txBody>
          <a:bodyPr>
            <a:noAutofit/>
          </a:bodyPr>
          <a:lstStyle/>
          <a:p>
            <a:pPr algn="ctr">
              <a:lnSpc>
                <a:spcPct val="107000"/>
              </a:lnSpc>
              <a:spcAft>
                <a:spcPts val="800"/>
              </a:spcAft>
            </a:pPr>
            <a:r>
              <a:rPr lang="en-GB" sz="2200" b="1" dirty="0">
                <a:solidFill>
                  <a:schemeClr val="bg1"/>
                </a:solidFill>
                <a:latin typeface="+mn-lt"/>
              </a:rPr>
              <a:t>“</a:t>
            </a:r>
            <a:r>
              <a:rPr lang="x-none" sz="2200" b="1" dirty="0">
                <a:solidFill>
                  <a:srgbClr val="FFFF00"/>
                </a:solidFill>
                <a:latin typeface="+mn-lt"/>
              </a:rPr>
              <a:t>because an excellent spirit</a:t>
            </a:r>
            <a:r>
              <a:rPr lang="x-none" sz="2200" b="1" dirty="0">
                <a:solidFill>
                  <a:schemeClr val="bg1"/>
                </a:solidFill>
                <a:latin typeface="+mn-lt"/>
              </a:rPr>
              <a:t>, knowledge, and understanding to interpret dreams, explain riddles, and solve problems were found in this Daniel, whom the king named Belteshazzar. Now let Daniel be called, and he will show the interpretation.”</a:t>
            </a:r>
            <a:r>
              <a:rPr lang="en-GB" sz="2200" b="1" dirty="0">
                <a:solidFill>
                  <a:schemeClr val="bg1"/>
                </a:solidFill>
                <a:latin typeface="+mn-lt"/>
              </a:rPr>
              <a:t/>
            </a:r>
            <a:br>
              <a:rPr lang="en-GB" sz="2200" b="1" dirty="0">
                <a:solidFill>
                  <a:schemeClr val="bg1"/>
                </a:solidFill>
                <a:latin typeface="+mn-lt"/>
              </a:rPr>
            </a:br>
            <a:r>
              <a:rPr lang="x-none" sz="2200" b="1" dirty="0">
                <a:solidFill>
                  <a:schemeClr val="bg1"/>
                </a:solidFill>
                <a:latin typeface="+mn-lt"/>
              </a:rPr>
              <a:t>(Dan 5:12) </a:t>
            </a:r>
            <a:r>
              <a:rPr lang="en-GB" sz="2200" b="1" dirty="0" smtClean="0">
                <a:solidFill>
                  <a:schemeClr val="bg1"/>
                </a:solidFill>
                <a:latin typeface="+mn-lt"/>
              </a:rPr>
              <a:t/>
            </a:r>
            <a:br>
              <a:rPr lang="en-GB" sz="2200" b="1" dirty="0" smtClean="0">
                <a:solidFill>
                  <a:schemeClr val="bg1"/>
                </a:solidFill>
                <a:latin typeface="+mn-lt"/>
              </a:rPr>
            </a:br>
            <a:r>
              <a:rPr lang="en-GB" sz="2200" b="1" dirty="0">
                <a:solidFill>
                  <a:schemeClr val="bg1"/>
                </a:solidFill>
                <a:latin typeface="+mn-lt"/>
              </a:rPr>
              <a:t/>
            </a:r>
            <a:br>
              <a:rPr lang="en-GB" sz="2200" b="1" dirty="0">
                <a:solidFill>
                  <a:schemeClr val="bg1"/>
                </a:solidFill>
                <a:latin typeface="+mn-lt"/>
              </a:rPr>
            </a:br>
            <a:r>
              <a:rPr lang="en-GB" sz="2200" b="1" dirty="0">
                <a:solidFill>
                  <a:schemeClr val="bg1"/>
                </a:solidFill>
                <a:latin typeface="+mn-lt"/>
              </a:rPr>
              <a:t>“</a:t>
            </a:r>
            <a:r>
              <a:rPr lang="x-none" sz="2200" b="1" dirty="0">
                <a:solidFill>
                  <a:schemeClr val="bg1"/>
                </a:solidFill>
                <a:latin typeface="+mn-lt"/>
              </a:rPr>
              <a:t>I have heard of you that the spirit of the gods is in you, and that light and understanding and </a:t>
            </a:r>
            <a:r>
              <a:rPr lang="x-none" sz="2200" b="1" dirty="0">
                <a:solidFill>
                  <a:srgbClr val="FFFF00"/>
                </a:solidFill>
                <a:latin typeface="+mn-lt"/>
              </a:rPr>
              <a:t>excellent wisdom </a:t>
            </a:r>
            <a:r>
              <a:rPr lang="x-none" sz="2200" b="1" dirty="0">
                <a:solidFill>
                  <a:schemeClr val="bg1"/>
                </a:solidFill>
                <a:latin typeface="+mn-lt"/>
              </a:rPr>
              <a:t>are found in you.</a:t>
            </a:r>
            <a:r>
              <a:rPr lang="en-GB" sz="2200" b="1" dirty="0">
                <a:solidFill>
                  <a:schemeClr val="bg1"/>
                </a:solidFill>
                <a:latin typeface="+mn-lt"/>
              </a:rPr>
              <a:t>”</a:t>
            </a:r>
            <a:br>
              <a:rPr lang="en-GB" sz="2200" b="1" dirty="0">
                <a:solidFill>
                  <a:schemeClr val="bg1"/>
                </a:solidFill>
                <a:latin typeface="+mn-lt"/>
              </a:rPr>
            </a:br>
            <a:r>
              <a:rPr lang="x-none" sz="2200" b="1" dirty="0" smtClean="0">
                <a:solidFill>
                  <a:schemeClr val="bg1"/>
                </a:solidFill>
                <a:latin typeface="+mn-lt"/>
              </a:rPr>
              <a:t>Dan </a:t>
            </a:r>
            <a:r>
              <a:rPr lang="x-none" sz="2200" b="1" dirty="0">
                <a:solidFill>
                  <a:schemeClr val="bg1"/>
                </a:solidFill>
                <a:latin typeface="+mn-lt"/>
              </a:rPr>
              <a:t>5:14</a:t>
            </a:r>
            <a:r>
              <a:rPr lang="x-none" sz="2200" i="1" dirty="0" smtClean="0">
                <a:latin typeface="+mn-lt"/>
              </a:rPr>
              <a:t>)</a:t>
            </a:r>
            <a:r>
              <a:rPr lang="en-GB" sz="2200" i="1" dirty="0" smtClean="0">
                <a:latin typeface="+mn-lt"/>
              </a:rPr>
              <a:t/>
            </a:r>
            <a:br>
              <a:rPr lang="en-GB" sz="2200" i="1" dirty="0" smtClean="0">
                <a:latin typeface="+mn-lt"/>
              </a:rPr>
            </a:br>
            <a:r>
              <a:rPr lang="en-GB" sz="2200" b="1" dirty="0">
                <a:solidFill>
                  <a:schemeClr val="bg1"/>
                </a:solidFill>
                <a:latin typeface="+mn-lt"/>
                <a:ea typeface="Calibri" panose="020F0502020204030204" pitchFamily="34" charset="0"/>
                <a:cs typeface="Times New Roman" panose="02020603050405020304" pitchFamily="18" charset="0"/>
              </a:rPr>
              <a:t>“</a:t>
            </a:r>
            <a:r>
              <a:rPr lang="x-none" sz="2200" b="1" dirty="0">
                <a:solidFill>
                  <a:schemeClr val="bg1"/>
                </a:solidFill>
                <a:latin typeface="+mn-lt"/>
                <a:ea typeface="Calibri" panose="020F0502020204030204" pitchFamily="34" charset="0"/>
                <a:cs typeface="Times New Roman" panose="02020603050405020304" pitchFamily="18" charset="0"/>
              </a:rPr>
              <a:t>Then this Daniel became </a:t>
            </a:r>
            <a:r>
              <a:rPr lang="x-none" sz="2200" b="1" u="sng" dirty="0">
                <a:solidFill>
                  <a:srgbClr val="FFFF00"/>
                </a:solidFill>
                <a:latin typeface="+mn-lt"/>
                <a:ea typeface="Calibri" panose="020F0502020204030204" pitchFamily="34" charset="0"/>
                <a:cs typeface="Times New Roman" panose="02020603050405020304" pitchFamily="18" charset="0"/>
              </a:rPr>
              <a:t>distinguished</a:t>
            </a:r>
            <a:r>
              <a:rPr lang="x-none" sz="2200" b="1" dirty="0">
                <a:solidFill>
                  <a:schemeClr val="bg1"/>
                </a:solidFill>
                <a:latin typeface="+mn-lt"/>
                <a:ea typeface="Calibri" panose="020F0502020204030204" pitchFamily="34" charset="0"/>
                <a:cs typeface="Times New Roman" panose="02020603050405020304" pitchFamily="18" charset="0"/>
              </a:rPr>
              <a:t> above all the other high officials and satraps, because </a:t>
            </a:r>
            <a:r>
              <a:rPr lang="x-none" sz="2200" b="1" u="sng" dirty="0">
                <a:solidFill>
                  <a:srgbClr val="FFFF00"/>
                </a:solidFill>
                <a:latin typeface="+mn-lt"/>
                <a:ea typeface="Calibri" panose="020F0502020204030204" pitchFamily="34" charset="0"/>
                <a:cs typeface="Times New Roman" panose="02020603050405020304" pitchFamily="18" charset="0"/>
              </a:rPr>
              <a:t>an excellent spirit was in him</a:t>
            </a:r>
            <a:r>
              <a:rPr lang="x-none" sz="2200" b="1" dirty="0">
                <a:solidFill>
                  <a:schemeClr val="bg1"/>
                </a:solidFill>
                <a:latin typeface="+mn-lt"/>
                <a:ea typeface="Calibri" panose="020F0502020204030204" pitchFamily="34" charset="0"/>
                <a:cs typeface="Times New Roman" panose="02020603050405020304" pitchFamily="18" charset="0"/>
              </a:rPr>
              <a:t>. And the king planned to set him over the whole kingdom.</a:t>
            </a:r>
            <a:r>
              <a:rPr lang="en-GB" sz="2200" b="1" dirty="0">
                <a:solidFill>
                  <a:schemeClr val="bg1"/>
                </a:solidFill>
                <a:latin typeface="+mn-lt"/>
                <a:ea typeface="Calibri" panose="020F0502020204030204" pitchFamily="34" charset="0"/>
                <a:cs typeface="Times New Roman" panose="02020603050405020304" pitchFamily="18" charset="0"/>
              </a:rPr>
              <a:t>”</a:t>
            </a:r>
            <a:br>
              <a:rPr lang="en-GB" sz="2200" b="1" dirty="0">
                <a:solidFill>
                  <a:schemeClr val="bg1"/>
                </a:solidFill>
                <a:latin typeface="+mn-lt"/>
                <a:ea typeface="Calibri" panose="020F0502020204030204" pitchFamily="34" charset="0"/>
                <a:cs typeface="Times New Roman" panose="02020603050405020304" pitchFamily="18" charset="0"/>
              </a:rPr>
            </a:br>
            <a:r>
              <a:rPr lang="x-none" sz="2200" b="1" dirty="0">
                <a:solidFill>
                  <a:schemeClr val="bg1"/>
                </a:solidFill>
                <a:latin typeface="+mn-lt"/>
                <a:ea typeface="Calibri" panose="020F0502020204030204" pitchFamily="34" charset="0"/>
                <a:cs typeface="Times New Roman" panose="02020603050405020304" pitchFamily="18" charset="0"/>
              </a:rPr>
              <a:t>(Dan 6:3</a:t>
            </a:r>
            <a:r>
              <a:rPr lang="x-none" sz="2200" b="1" dirty="0" smtClean="0">
                <a:solidFill>
                  <a:schemeClr val="bg1"/>
                </a:solidFill>
                <a:latin typeface="+mn-lt"/>
                <a:ea typeface="Calibri" panose="020F0502020204030204" pitchFamily="34" charset="0"/>
                <a:cs typeface="Times New Roman" panose="02020603050405020304" pitchFamily="18" charset="0"/>
              </a:rPr>
              <a:t>)</a:t>
            </a:r>
            <a:r>
              <a:rPr lang="en-GB" sz="2200" dirty="0">
                <a:latin typeface="+mn-lt"/>
              </a:rPr>
              <a:t/>
            </a:r>
            <a:br>
              <a:rPr lang="en-GB" sz="2200" dirty="0">
                <a:latin typeface="+mn-lt"/>
              </a:rPr>
            </a:br>
            <a:endParaRPr lang="en-GB" sz="2200" dirty="0">
              <a:latin typeface="+mn-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326" y="438785"/>
            <a:ext cx="4731497" cy="3767455"/>
          </a:xfrm>
        </p:spPr>
      </p:pic>
    </p:spTree>
    <p:extLst>
      <p:ext uri="{BB962C8B-B14F-4D97-AF65-F5344CB8AC3E}">
        <p14:creationId xmlns:p14="http://schemas.microsoft.com/office/powerpoint/2010/main" val="2180845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7720" y="3453766"/>
            <a:ext cx="10515600" cy="2779394"/>
          </a:xfrm>
        </p:spPr>
        <p:txBody>
          <a:bodyPr>
            <a:normAutofit/>
          </a:bodyPr>
          <a:lstStyle/>
          <a:p>
            <a:pPr algn="ctr"/>
            <a:r>
              <a:rPr lang="en-GB" b="1" dirty="0" smtClean="0">
                <a:solidFill>
                  <a:schemeClr val="bg1"/>
                </a:solidFill>
              </a:rPr>
              <a:t>Distinguished</a:t>
            </a:r>
            <a:br>
              <a:rPr lang="en-GB" b="1" dirty="0" smtClean="0">
                <a:solidFill>
                  <a:schemeClr val="bg1"/>
                </a:solidFill>
              </a:rPr>
            </a:br>
            <a:r>
              <a:rPr lang="en-GB" b="1" dirty="0">
                <a:solidFill>
                  <a:schemeClr val="bg1"/>
                </a:solidFill>
              </a:rPr>
              <a:t/>
            </a:r>
            <a:br>
              <a:rPr lang="en-GB" b="1" dirty="0">
                <a:solidFill>
                  <a:schemeClr val="bg1"/>
                </a:solidFill>
              </a:rPr>
            </a:br>
            <a:r>
              <a:rPr lang="en-GB" b="1" dirty="0" smtClean="0">
                <a:solidFill>
                  <a:schemeClr val="bg1"/>
                </a:solidFill>
              </a:rPr>
              <a:t>used </a:t>
            </a:r>
            <a:r>
              <a:rPr lang="en-GB" b="1" dirty="0">
                <a:solidFill>
                  <a:schemeClr val="bg1"/>
                </a:solidFill>
              </a:rPr>
              <a:t>to describe a respected and admired person, or their work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870" y="338138"/>
            <a:ext cx="8572500" cy="2705100"/>
          </a:xfrm>
          <a:solidFill>
            <a:schemeClr val="accent1"/>
          </a:solidFill>
        </p:spPr>
      </p:pic>
    </p:spTree>
    <p:extLst>
      <p:ext uri="{BB962C8B-B14F-4D97-AF65-F5344CB8AC3E}">
        <p14:creationId xmlns:p14="http://schemas.microsoft.com/office/powerpoint/2010/main" val="26365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4838" y="365125"/>
            <a:ext cx="7589522" cy="6096635"/>
          </a:xfrm>
        </p:spPr>
        <p:txBody>
          <a:bodyPr>
            <a:normAutofit fontScale="90000"/>
          </a:bodyPr>
          <a:lstStyle/>
          <a:p>
            <a:pPr algn="ctr"/>
            <a:r>
              <a:rPr lang="en-GB" dirty="0" smtClean="0">
                <a:solidFill>
                  <a:srgbClr val="FFFF00"/>
                </a:solidFill>
                <a:latin typeface="Dead Kansas" panose="02000000000000000000" pitchFamily="2" charset="0"/>
              </a:rPr>
              <a:t>1.  Determined</a:t>
            </a:r>
            <a:br>
              <a:rPr lang="en-GB" dirty="0" smtClean="0">
                <a:solidFill>
                  <a:srgbClr val="FFFF00"/>
                </a:solidFill>
                <a:latin typeface="Dead Kansas" panose="02000000000000000000" pitchFamily="2" charset="0"/>
              </a:rPr>
            </a:br>
            <a:r>
              <a:rPr lang="en-GB" dirty="0">
                <a:solidFill>
                  <a:srgbClr val="FFFF00"/>
                </a:solidFill>
                <a:latin typeface="Dead Kansas" panose="02000000000000000000" pitchFamily="2" charset="0"/>
              </a:rPr>
              <a:t/>
            </a:r>
            <a:br>
              <a:rPr lang="en-GB" dirty="0">
                <a:solidFill>
                  <a:srgbClr val="FFFF00"/>
                </a:solidFill>
                <a:latin typeface="Dead Kansas" panose="02000000000000000000" pitchFamily="2" charset="0"/>
              </a:rPr>
            </a:br>
            <a:r>
              <a:rPr lang="en-GB" dirty="0" smtClean="0">
                <a:solidFill>
                  <a:srgbClr val="FFFF00"/>
                </a:solidFill>
                <a:latin typeface="Dead Kansas" panose="02000000000000000000" pitchFamily="2" charset="0"/>
              </a:rPr>
              <a:t>“”</a:t>
            </a:r>
            <a:r>
              <a:rPr lang="en-GB" dirty="0" smtClean="0">
                <a:solidFill>
                  <a:srgbClr val="FFFF00"/>
                </a:solidFill>
                <a:latin typeface="+mn-lt"/>
              </a:rPr>
              <a:t>”But Daniel Resolved…”  1:8  ESV</a:t>
            </a:r>
            <a:br>
              <a:rPr lang="en-GB" dirty="0" smtClean="0">
                <a:solidFill>
                  <a:srgbClr val="FFFF00"/>
                </a:solidFill>
                <a:latin typeface="+mn-lt"/>
              </a:rPr>
            </a:br>
            <a:r>
              <a:rPr lang="en-GB" dirty="0" smtClean="0">
                <a:solidFill>
                  <a:srgbClr val="FFFF00"/>
                </a:solidFill>
                <a:latin typeface="+mn-lt"/>
              </a:rPr>
              <a:t/>
            </a:r>
            <a:br>
              <a:rPr lang="en-GB" dirty="0" smtClean="0">
                <a:solidFill>
                  <a:srgbClr val="FFFF00"/>
                </a:solidFill>
                <a:latin typeface="+mn-lt"/>
              </a:rPr>
            </a:br>
            <a:r>
              <a:rPr lang="en-GB" dirty="0" smtClean="0">
                <a:solidFill>
                  <a:srgbClr val="FFFF00"/>
                </a:solidFill>
                <a:latin typeface="+mn-lt"/>
              </a:rPr>
              <a:t>“Daniel made up his mind…”   AMP</a:t>
            </a:r>
            <a:br>
              <a:rPr lang="en-GB" dirty="0" smtClean="0">
                <a:solidFill>
                  <a:srgbClr val="FFFF00"/>
                </a:solidFill>
                <a:latin typeface="+mn-lt"/>
              </a:rPr>
            </a:br>
            <a:r>
              <a:rPr lang="en-GB" dirty="0" smtClean="0">
                <a:solidFill>
                  <a:srgbClr val="FFFF00"/>
                </a:solidFill>
                <a:latin typeface="+mn-lt"/>
              </a:rPr>
              <a:t/>
            </a:r>
            <a:br>
              <a:rPr lang="en-GB" dirty="0" smtClean="0">
                <a:solidFill>
                  <a:srgbClr val="FFFF00"/>
                </a:solidFill>
                <a:latin typeface="+mn-lt"/>
              </a:rPr>
            </a:br>
            <a:r>
              <a:rPr lang="en-GB" dirty="0" smtClean="0">
                <a:solidFill>
                  <a:srgbClr val="FFFF00"/>
                </a:solidFill>
                <a:latin typeface="+mn-lt"/>
              </a:rPr>
              <a:t>“Daniel determined…”  HCSB</a:t>
            </a:r>
            <a:br>
              <a:rPr lang="en-GB" dirty="0" smtClean="0">
                <a:solidFill>
                  <a:srgbClr val="FFFF00"/>
                </a:solidFill>
                <a:latin typeface="+mn-lt"/>
              </a:rPr>
            </a:br>
            <a:r>
              <a:rPr lang="en-GB" dirty="0" smtClean="0">
                <a:solidFill>
                  <a:srgbClr val="FFFF00"/>
                </a:solidFill>
                <a:latin typeface="+mn-lt"/>
              </a:rPr>
              <a:t/>
            </a:r>
            <a:br>
              <a:rPr lang="en-GB" dirty="0" smtClean="0">
                <a:solidFill>
                  <a:srgbClr val="FFFF00"/>
                </a:solidFill>
                <a:latin typeface="+mn-lt"/>
              </a:rPr>
            </a:br>
            <a:r>
              <a:rPr lang="en-GB" dirty="0" smtClean="0">
                <a:solidFill>
                  <a:srgbClr val="FFFF00"/>
                </a:solidFill>
                <a:latin typeface="+mn-lt"/>
              </a:rPr>
              <a:t>“Daniel purposed in his heart…”  KJV</a:t>
            </a:r>
            <a:endParaRPr lang="en-GB" dirty="0">
              <a:solidFill>
                <a:srgbClr val="FFFF00"/>
              </a:solidFill>
              <a:latin typeface="Dead Kansas"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897312"/>
            <a:ext cx="4450080" cy="5032259"/>
          </a:xfrm>
        </p:spPr>
      </p:pic>
    </p:spTree>
    <p:extLst>
      <p:ext uri="{BB962C8B-B14F-4D97-AF65-F5344CB8AC3E}">
        <p14:creationId xmlns:p14="http://schemas.microsoft.com/office/powerpoint/2010/main" val="3025939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920" y="5318125"/>
            <a:ext cx="10515600" cy="1325563"/>
          </a:xfrm>
        </p:spPr>
        <p:txBody>
          <a:bodyPr/>
          <a:lstStyle/>
          <a:p>
            <a:pPr algn="ctr"/>
            <a:r>
              <a:rPr lang="en-GB" b="1" dirty="0" smtClean="0">
                <a:solidFill>
                  <a:schemeClr val="tx2">
                    <a:lumMod val="20000"/>
                    <a:lumOff val="80000"/>
                  </a:schemeClr>
                </a:solidFill>
              </a:rPr>
              <a:t>Determination is your anchor in the storm and your base in days of battle.</a:t>
            </a:r>
            <a:endParaRPr lang="en-GB" b="1" dirty="0">
              <a:solidFill>
                <a:schemeClr val="tx2">
                  <a:lumMod val="20000"/>
                  <a:lumOff val="80000"/>
                </a:schemeClr>
              </a:solidFill>
            </a:endParaRPr>
          </a:p>
        </p:txBody>
      </p:sp>
    </p:spTree>
    <p:extLst>
      <p:ext uri="{BB962C8B-B14F-4D97-AF65-F5344CB8AC3E}">
        <p14:creationId xmlns:p14="http://schemas.microsoft.com/office/powerpoint/2010/main" val="1343240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464</Words>
  <Application>Microsoft Office PowerPoint</Application>
  <PresentationFormat>Widescreen</PresentationFormat>
  <Paragraphs>41</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Dead Kansas</vt:lpstr>
      <vt:lpstr>Fugaz One</vt:lpstr>
      <vt:lpstr>Impact</vt:lpstr>
      <vt:lpstr>Permanent Marker</vt:lpstr>
      <vt:lpstr>Times New Roman</vt:lpstr>
      <vt:lpstr>Office Theme</vt:lpstr>
      <vt:lpstr>PowerPoint Presentation</vt:lpstr>
      <vt:lpstr>PowerPoint Presentation</vt:lpstr>
      <vt:lpstr>2 Dundee lads  59.6k views on BBC Scotland  Liam Johnston Stuart Hamilton</vt:lpstr>
      <vt:lpstr>Doug Dietz  Industrial designer with General Electric</vt:lpstr>
      <vt:lpstr>PowerPoint Presentation</vt:lpstr>
      <vt:lpstr>“because an excellent spirit, knowledge, and understanding to interpret dreams, explain riddles, and solve problems were found in this Daniel, whom the king named Belteshazzar. Now let Daniel be called, and he will show the interpretation.” (Dan 5:12)   “I have heard of you that the spirit of the gods is in you, and that light and understanding and excellent wisdom are found in you.” Dan 5:14) “Then this Daniel became distinguished above all the other high officials and satraps, because an excellent spirit was in him. And the king planned to set him over the whole kingdom.” (Dan 6:3) </vt:lpstr>
      <vt:lpstr>Distinguished  used to describe a respected and admired person, or their work</vt:lpstr>
      <vt:lpstr>1.  Determined  “””But Daniel Resolved…”  1:8  ESV  “Daniel made up his mind…”   AMP  “Daniel determined…”  HCSB  “Daniel purposed in his heart…”  KJV</vt:lpstr>
      <vt:lpstr>Determination is your anchor in the storm and your base in days of battle.</vt:lpstr>
      <vt:lpstr>PowerPoint Presentation</vt:lpstr>
      <vt:lpstr>Don’t worry about anything; instead, pray about everything. Tell God what you need, and thank him for all he has done. Then you will experience God’s peace, which exceeds anything we can understand. His peace will guard your hearts and minds as you live in Christ Jesus. (Php 4:6-7)  </vt:lpstr>
      <vt:lpstr>PowerPoint Presentation</vt:lpstr>
      <vt:lpstr>3.  100%</vt:lpstr>
      <vt:lpstr>PowerPoint Presentation</vt:lpstr>
      <vt:lpstr>Granny Elmo</vt:lpstr>
      <vt:lpstr>Granny Elmo</vt:lpstr>
      <vt:lpstr>PowerPoint Presentation</vt:lpstr>
      <vt:lpstr>PowerPoint Presentation</vt:lpstr>
      <vt:lpstr>Doug Dietz  Industrial designer with General Electric</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aaron.dowds@thevinechurch.net</dc:creator>
  <cp:lastModifiedBy>aaron.dowds@thevinechurch.net</cp:lastModifiedBy>
  <cp:revision>57</cp:revision>
  <dcterms:created xsi:type="dcterms:W3CDTF">2018-10-19T19:17:50Z</dcterms:created>
  <dcterms:modified xsi:type="dcterms:W3CDTF">2019-01-27T10:12:25Z</dcterms:modified>
</cp:coreProperties>
</file>